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6" d="100"/>
          <a:sy n="56" d="100"/>
        </p:scale>
        <p:origin x="12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87740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369226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31019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1871739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34050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3791170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2344635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110635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2690669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BDA054-C025-4A34-BD82-E387F39E6359}"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2122040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BDA054-C025-4A34-BD82-E387F39E6359}"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3882005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BDA054-C025-4A34-BD82-E387F39E6359}"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4130416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BDA054-C025-4A34-BD82-E387F39E6359}"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1942016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DA054-C025-4A34-BD82-E387F39E6359}"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281240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BDA054-C025-4A34-BD82-E387F39E6359}"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17218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BDA054-C025-4A34-BD82-E387F39E6359}"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5417AD-E753-4C11-9F0B-F08B242C843C}" type="slidenum">
              <a:rPr lang="en-IN" smtClean="0"/>
              <a:t>‹#›</a:t>
            </a:fld>
            <a:endParaRPr lang="en-IN"/>
          </a:p>
        </p:txBody>
      </p:sp>
    </p:spTree>
    <p:extLst>
      <p:ext uri="{BB962C8B-B14F-4D97-AF65-F5344CB8AC3E}">
        <p14:creationId xmlns:p14="http://schemas.microsoft.com/office/powerpoint/2010/main" val="315063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BDA054-C025-4A34-BD82-E387F39E6359}" type="datetimeFigureOut">
              <a:rPr lang="en-IN" smtClean="0"/>
              <a:t>20-01-2025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F5417AD-E753-4C11-9F0B-F08B242C843C}" type="slidenum">
              <a:rPr lang="en-IN" smtClean="0"/>
              <a:t>‹#›</a:t>
            </a:fld>
            <a:endParaRPr lang="en-IN"/>
          </a:p>
        </p:txBody>
      </p:sp>
    </p:spTree>
    <p:extLst>
      <p:ext uri="{BB962C8B-B14F-4D97-AF65-F5344CB8AC3E}">
        <p14:creationId xmlns:p14="http://schemas.microsoft.com/office/powerpoint/2010/main" val="4060342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7252" y="1357298"/>
            <a:ext cx="8849210" cy="928694"/>
          </a:xfrm>
        </p:spPr>
        <p:txBody>
          <a:bodyPr>
            <a:noAutofit/>
          </a:bodyPr>
          <a:lstStyle/>
          <a:p>
            <a:pPr algn="ctr"/>
            <a:r>
              <a:rPr lang="en-US" dirty="0">
                <a:latin typeface="Arial Rounded MT Bold" panose="020F0704030504030204" pitchFamily="34" charset="0"/>
              </a:rPr>
              <a:t>PAYMENT OF WAGES </a:t>
            </a:r>
          </a:p>
        </p:txBody>
      </p:sp>
      <p:sp>
        <p:nvSpPr>
          <p:cNvPr id="3" name="Subtitle 2"/>
          <p:cNvSpPr>
            <a:spLocks noGrp="1"/>
          </p:cNvSpPr>
          <p:nvPr>
            <p:ph type="subTitle" idx="1"/>
          </p:nvPr>
        </p:nvSpPr>
        <p:spPr>
          <a:xfrm>
            <a:off x="2057400" y="3228536"/>
            <a:ext cx="7896252" cy="2129290"/>
          </a:xfrm>
        </p:spPr>
        <p:txBody>
          <a:bodyPr>
            <a:normAutofit/>
          </a:bodyPr>
          <a:lstStyle/>
          <a:p>
            <a:pPr algn="ctr"/>
            <a:r>
              <a:rPr lang="en-US" sz="1800" dirty="0"/>
              <a:t>Dr. </a:t>
            </a:r>
            <a:r>
              <a:rPr lang="en-US" sz="1800" dirty="0" err="1"/>
              <a:t>Srinibash</a:t>
            </a:r>
            <a:r>
              <a:rPr lang="en-US" sz="1800" dirty="0"/>
              <a:t> Dash</a:t>
            </a:r>
          </a:p>
          <a:p>
            <a:pPr algn="ctr"/>
            <a:r>
              <a:rPr lang="en-US" sz="1800" dirty="0"/>
              <a:t>Associate Professor &amp; Head</a:t>
            </a:r>
          </a:p>
          <a:p>
            <a:pPr algn="ctr"/>
            <a:r>
              <a:rPr lang="en-US" sz="1800" dirty="0"/>
              <a:t>School of Management</a:t>
            </a:r>
          </a:p>
          <a:p>
            <a:pPr algn="ctr"/>
            <a:r>
              <a:rPr lang="en-US" sz="1800" dirty="0"/>
              <a:t>Gangadhar </a:t>
            </a:r>
            <a:r>
              <a:rPr lang="en-US" sz="1800" dirty="0" err="1"/>
              <a:t>Meher</a:t>
            </a:r>
            <a:r>
              <a:rPr lang="en-US" sz="1800"/>
              <a:t> University</a:t>
            </a:r>
            <a:endParaRPr lang="en-IN"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148" y="704088"/>
            <a:ext cx="10072256" cy="653210"/>
          </a:xfrm>
        </p:spPr>
        <p:txBody>
          <a:bodyPr>
            <a:normAutofit/>
          </a:bodyPr>
          <a:lstStyle/>
          <a:p>
            <a:pPr algn="ctr"/>
            <a:r>
              <a:rPr lang="en-US" sz="2800" b="1" i="1" dirty="0"/>
              <a:t>CONTENT</a:t>
            </a:r>
          </a:p>
        </p:txBody>
      </p:sp>
      <p:sp>
        <p:nvSpPr>
          <p:cNvPr id="3" name="Content Placeholder 2"/>
          <p:cNvSpPr>
            <a:spLocks noGrp="1"/>
          </p:cNvSpPr>
          <p:nvPr>
            <p:ph idx="1"/>
          </p:nvPr>
        </p:nvSpPr>
        <p:spPr>
          <a:xfrm>
            <a:off x="1981200" y="1571612"/>
            <a:ext cx="8329642" cy="4752988"/>
          </a:xfrm>
        </p:spPr>
        <p:txBody>
          <a:bodyPr>
            <a:normAutofit/>
          </a:bodyPr>
          <a:lstStyle/>
          <a:p>
            <a:pPr>
              <a:buNone/>
            </a:pPr>
            <a:endParaRPr lang="en-US" sz="2000" dirty="0"/>
          </a:p>
          <a:p>
            <a:r>
              <a:rPr lang="en-US" sz="2000" dirty="0"/>
              <a:t> </a:t>
            </a:r>
            <a:r>
              <a:rPr lang="en-US" sz="2400" dirty="0"/>
              <a:t>INTRODUCTION </a:t>
            </a:r>
          </a:p>
          <a:p>
            <a:r>
              <a:rPr lang="en-US" sz="2400" dirty="0"/>
              <a:t>OBJECTIVES</a:t>
            </a:r>
          </a:p>
          <a:p>
            <a:r>
              <a:rPr lang="en-US" sz="2400" dirty="0"/>
              <a:t>KEY PROVISIONS </a:t>
            </a:r>
          </a:p>
          <a:p>
            <a:r>
              <a:rPr lang="en-US" sz="2400" dirty="0"/>
              <a:t>CHALLENGES </a:t>
            </a:r>
          </a:p>
          <a:p>
            <a:r>
              <a:rPr lang="en-US" sz="2400" dirty="0"/>
              <a:t>CASE STUDY </a:t>
            </a:r>
          </a:p>
          <a:p>
            <a:r>
              <a:rPr lang="en-US" sz="2400" dirty="0"/>
              <a:t>CONCLUSION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974" y="704088"/>
            <a:ext cx="10003430" cy="581772"/>
          </a:xfrm>
        </p:spPr>
        <p:txBody>
          <a:bodyPr>
            <a:normAutofit/>
          </a:bodyPr>
          <a:lstStyle/>
          <a:p>
            <a:pPr algn="ctr"/>
            <a:r>
              <a:rPr lang="en-US" sz="2400" dirty="0"/>
              <a:t> </a:t>
            </a:r>
            <a:r>
              <a:rPr lang="en-US" sz="2800" b="1" i="1" dirty="0"/>
              <a:t>INTRODUCTION TO PAYMENT OF WAGES</a:t>
            </a:r>
          </a:p>
        </p:txBody>
      </p:sp>
      <p:sp>
        <p:nvSpPr>
          <p:cNvPr id="3" name="Content Placeholder 2"/>
          <p:cNvSpPr>
            <a:spLocks noGrp="1"/>
          </p:cNvSpPr>
          <p:nvPr>
            <p:ph idx="1"/>
          </p:nvPr>
        </p:nvSpPr>
        <p:spPr>
          <a:xfrm>
            <a:off x="677334" y="1533833"/>
            <a:ext cx="8596668" cy="4507530"/>
          </a:xfrm>
        </p:spPr>
        <p:txBody>
          <a:bodyPr>
            <a:normAutofit/>
          </a:bodyPr>
          <a:lstStyle/>
          <a:p>
            <a:pPr>
              <a:buNone/>
            </a:pPr>
            <a:r>
              <a:rPr lang="en-US" sz="1800" dirty="0"/>
              <a:t>   </a:t>
            </a:r>
          </a:p>
          <a:p>
            <a:pPr algn="just"/>
            <a:r>
              <a:rPr lang="en-US" sz="2000" dirty="0"/>
              <a:t>The payment of wages is a fundamental aspect of employer-employee relations. It refers to the process by which employees are compensated for their work.</a:t>
            </a:r>
          </a:p>
          <a:p>
            <a:pPr algn="just">
              <a:buNone/>
            </a:pPr>
            <a:endParaRPr lang="en-US" sz="2000" dirty="0"/>
          </a:p>
          <a:p>
            <a:pPr algn="just"/>
            <a:r>
              <a:rPr lang="en-US" sz="2000" dirty="0"/>
              <a:t> The payment can be in the form of basic wages, allowances, overtime pay, bonuses, or other forms of compensation.</a:t>
            </a:r>
          </a:p>
          <a:p>
            <a:pPr algn="just">
              <a:buNone/>
            </a:pPr>
            <a:endParaRPr lang="en-US" sz="2000" dirty="0"/>
          </a:p>
          <a:p>
            <a:pPr algn="just"/>
            <a:r>
              <a:rPr lang="en-US" sz="2000" dirty="0"/>
              <a:t> The Payment of Wages Act, 1936 (in India) regulates this process to ensure employees are paid timely and fairly, especially for low-income workers.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310" y="704088"/>
            <a:ext cx="9951656" cy="581772"/>
          </a:xfrm>
        </p:spPr>
        <p:txBody>
          <a:bodyPr>
            <a:normAutofit/>
          </a:bodyPr>
          <a:lstStyle/>
          <a:p>
            <a:pPr algn="ctr"/>
            <a:r>
              <a:rPr lang="en-US" sz="2000" b="1" i="1" dirty="0"/>
              <a:t>    </a:t>
            </a:r>
            <a:r>
              <a:rPr lang="en-US" sz="2800" b="1" i="1" dirty="0"/>
              <a:t> OBJECTIVES OF PAYMENT OF WAGES</a:t>
            </a:r>
            <a:endParaRPr lang="en-US" sz="2000" b="1" i="1" dirty="0"/>
          </a:p>
        </p:txBody>
      </p:sp>
      <p:sp>
        <p:nvSpPr>
          <p:cNvPr id="3" name="Content Placeholder 2"/>
          <p:cNvSpPr>
            <a:spLocks noGrp="1"/>
          </p:cNvSpPr>
          <p:nvPr>
            <p:ph idx="1"/>
          </p:nvPr>
        </p:nvSpPr>
        <p:spPr>
          <a:xfrm>
            <a:off x="599768" y="1928802"/>
            <a:ext cx="9782512" cy="4395798"/>
          </a:xfrm>
        </p:spPr>
        <p:txBody>
          <a:bodyPr>
            <a:normAutofit/>
          </a:bodyPr>
          <a:lstStyle/>
          <a:p>
            <a:r>
              <a:rPr lang="en-US" sz="2000" dirty="0"/>
              <a:t>To understand the concept of wages and the different forms of payment in an organization.</a:t>
            </a:r>
          </a:p>
          <a:p>
            <a:r>
              <a:rPr lang="en-US" sz="2000" dirty="0"/>
              <a:t>To study the legal framework surrounding the payment of wages.</a:t>
            </a:r>
          </a:p>
          <a:p>
            <a:r>
              <a:rPr lang="en-US" sz="2000" dirty="0"/>
              <a:t>To explore the impact of timely and fair payment on employee satisfaction and productivity.</a:t>
            </a:r>
          </a:p>
          <a:p>
            <a:r>
              <a:rPr lang="en-US" sz="2000" dirty="0"/>
              <a:t>To analyze the challenges faced by both employers and employees regarding wage payments</a:t>
            </a:r>
            <a:r>
              <a:rPr lang="en-US" sz="24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303" y="704088"/>
            <a:ext cx="9964101" cy="653210"/>
          </a:xfrm>
        </p:spPr>
        <p:txBody>
          <a:bodyPr>
            <a:normAutofit/>
          </a:bodyPr>
          <a:lstStyle/>
          <a:p>
            <a:pPr algn="ctr"/>
            <a:r>
              <a:rPr lang="en-US" sz="3200" b="1" i="1" dirty="0"/>
              <a:t>Key provisions </a:t>
            </a:r>
          </a:p>
        </p:txBody>
      </p:sp>
      <p:sp>
        <p:nvSpPr>
          <p:cNvPr id="3" name="Content Placeholder 2"/>
          <p:cNvSpPr>
            <a:spLocks noGrp="1"/>
          </p:cNvSpPr>
          <p:nvPr>
            <p:ph idx="1"/>
          </p:nvPr>
        </p:nvSpPr>
        <p:spPr>
          <a:xfrm>
            <a:off x="275303" y="1714488"/>
            <a:ext cx="10106977" cy="4610112"/>
          </a:xfrm>
        </p:spPr>
        <p:txBody>
          <a:bodyPr/>
          <a:lstStyle/>
          <a:p>
            <a:pPr marL="0" indent="0">
              <a:buNone/>
            </a:pPr>
            <a:endParaRPr lang="en-US" sz="2000" dirty="0"/>
          </a:p>
          <a:p>
            <a:r>
              <a:rPr lang="en-US" sz="2000" b="1" dirty="0"/>
              <a:t>Time of payment </a:t>
            </a:r>
            <a:r>
              <a:rPr lang="en-US" sz="2000" dirty="0"/>
              <a:t>– wages paid with in 7 days</a:t>
            </a:r>
          </a:p>
          <a:p>
            <a:r>
              <a:rPr lang="en-US" sz="2000" b="1" dirty="0"/>
              <a:t>Mode of payments </a:t>
            </a:r>
            <a:r>
              <a:rPr lang="en-US" sz="2000" dirty="0"/>
              <a:t>–wages must be paid in current coin or currency notes </a:t>
            </a:r>
          </a:p>
          <a:p>
            <a:r>
              <a:rPr lang="en-US" sz="2000" b="1" dirty="0"/>
              <a:t>Deduction allowed </a:t>
            </a:r>
            <a:r>
              <a:rPr lang="en-US" sz="2000" dirty="0"/>
              <a:t>–fines, absence from duty , damage or loss caused by employee</a:t>
            </a:r>
          </a:p>
          <a:p>
            <a:r>
              <a:rPr lang="en-US" sz="2000" b="1" dirty="0"/>
              <a:t>Deduction prohibited </a:t>
            </a:r>
            <a:r>
              <a:rPr lang="en-US" sz="2000" dirty="0"/>
              <a:t>–any deduction not authorized under the act, such as those for unauthorized fines .</a:t>
            </a:r>
          </a:p>
          <a:p>
            <a:r>
              <a:rPr lang="en-US" sz="2000" b="1" dirty="0"/>
              <a:t>Responsibility of payments </a:t>
            </a:r>
            <a:r>
              <a:rPr lang="en-US" sz="2000" dirty="0"/>
              <a:t>– the person responsible for the payment is the employer or appointed representative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974" y="704088"/>
            <a:ext cx="9931992" cy="653210"/>
          </a:xfrm>
        </p:spPr>
        <p:txBody>
          <a:bodyPr>
            <a:normAutofit/>
          </a:bodyPr>
          <a:lstStyle/>
          <a:p>
            <a:pPr algn="ctr"/>
            <a:r>
              <a:rPr lang="en-US" dirty="0"/>
              <a:t> </a:t>
            </a:r>
            <a:r>
              <a:rPr lang="en-US" sz="3600" b="1" i="1" dirty="0"/>
              <a:t>Challenges in Payment of Wages</a:t>
            </a:r>
          </a:p>
        </p:txBody>
      </p:sp>
      <p:sp>
        <p:nvSpPr>
          <p:cNvPr id="3" name="Content Placeholder 2"/>
          <p:cNvSpPr>
            <a:spLocks noGrp="1"/>
          </p:cNvSpPr>
          <p:nvPr>
            <p:ph idx="1"/>
          </p:nvPr>
        </p:nvSpPr>
        <p:spPr>
          <a:xfrm>
            <a:off x="235974" y="1857364"/>
            <a:ext cx="10074868" cy="4467236"/>
          </a:xfrm>
        </p:spPr>
        <p:txBody>
          <a:bodyPr>
            <a:normAutofit/>
          </a:bodyPr>
          <a:lstStyle/>
          <a:p>
            <a:r>
              <a:rPr lang="en-US" sz="2000" b="1" dirty="0"/>
              <a:t>Delayed Payments</a:t>
            </a:r>
            <a:r>
              <a:rPr lang="en-US" sz="2000" dirty="0"/>
              <a:t>: Employers, especially in small or financially unstable organizations, may delay wage payments, leading to employee dissatisfaction.</a:t>
            </a:r>
          </a:p>
          <a:p>
            <a:r>
              <a:rPr lang="en-US" sz="2000" b="1" dirty="0"/>
              <a:t>Wage Deductions</a:t>
            </a:r>
            <a:r>
              <a:rPr lang="en-US" sz="2000" dirty="0"/>
              <a:t>: Unclear or unjustified wage deductions can lead to disputes between employers and employees.</a:t>
            </a:r>
          </a:p>
          <a:p>
            <a:r>
              <a:rPr lang="en-US" sz="2000" b="1" dirty="0"/>
              <a:t>Wage Discrepancies</a:t>
            </a:r>
            <a:r>
              <a:rPr lang="en-US" sz="2000" dirty="0"/>
              <a:t>: Differences in wages for the same role based on gender, experience, or location.</a:t>
            </a:r>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6142" y="704088"/>
            <a:ext cx="10013262" cy="653210"/>
          </a:xfrm>
        </p:spPr>
        <p:txBody>
          <a:bodyPr>
            <a:normAutofit/>
          </a:bodyPr>
          <a:lstStyle/>
          <a:p>
            <a:r>
              <a:rPr lang="en-US" sz="2400" b="1" i="1" dirty="0"/>
              <a:t>     Case Study: Payment of Wages in a Manufacturing Company</a:t>
            </a:r>
          </a:p>
        </p:txBody>
      </p:sp>
      <p:sp>
        <p:nvSpPr>
          <p:cNvPr id="3" name="Content Placeholder 2"/>
          <p:cNvSpPr>
            <a:spLocks noGrp="1"/>
          </p:cNvSpPr>
          <p:nvPr>
            <p:ph idx="1"/>
          </p:nvPr>
        </p:nvSpPr>
        <p:spPr>
          <a:xfrm>
            <a:off x="422787" y="1857364"/>
            <a:ext cx="9816617" cy="4467236"/>
          </a:xfrm>
        </p:spPr>
        <p:txBody>
          <a:bodyPr>
            <a:normAutofit/>
          </a:bodyPr>
          <a:lstStyle/>
          <a:p>
            <a:r>
              <a:rPr lang="en-US" sz="2000" dirty="0"/>
              <a:t> A mid-sized manufacturing company employs 100 workers. The company pays wages monthly and provides basic salaries along with travel and food allowances. However, employees often face delays in receiving their wages, especially during the festival season, which affects employee morale and productivity.</a:t>
            </a:r>
          </a:p>
          <a:p>
            <a:pPr>
              <a:buNone/>
            </a:pPr>
            <a:endParaRPr lang="en-US" sz="2000" dirty="0"/>
          </a:p>
          <a:p>
            <a:r>
              <a:rPr lang="en-US" sz="2000" b="1" dirty="0"/>
              <a:t>Delayed Payments</a:t>
            </a:r>
            <a:r>
              <a:rPr lang="en-US" sz="2000" dirty="0"/>
              <a:t>: Workers are often paid 2–3 weeks late during peak production months.</a:t>
            </a:r>
          </a:p>
          <a:p>
            <a:r>
              <a:rPr lang="en-US" sz="2000" b="1" dirty="0"/>
              <a:t>Outcome: </a:t>
            </a:r>
            <a:r>
              <a:rPr lang="en-US" sz="2000" dirty="0"/>
              <a:t>Implement a timely payment system, ensuring wages are credited by the 1st of every month.</a:t>
            </a:r>
          </a:p>
          <a:p>
            <a:r>
              <a:rPr lang="en-US" sz="2000" dirty="0"/>
              <a:t>Improve transparency by providing detailed wage slips to employees.</a:t>
            </a:r>
            <a:endParaRPr lang="en-US"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81" y="704088"/>
            <a:ext cx="10954547" cy="724648"/>
          </a:xfrm>
        </p:spPr>
        <p:txBody>
          <a:bodyPr>
            <a:normAutofit/>
          </a:bodyPr>
          <a:lstStyle/>
          <a:p>
            <a:pPr algn="ctr"/>
            <a:r>
              <a:rPr lang="en-US" dirty="0"/>
              <a:t>   </a:t>
            </a:r>
            <a:r>
              <a:rPr lang="en-US" sz="3200" b="1" i="1" dirty="0"/>
              <a:t>Conclusion</a:t>
            </a:r>
          </a:p>
        </p:txBody>
      </p:sp>
      <p:sp>
        <p:nvSpPr>
          <p:cNvPr id="3" name="Content Placeholder 2"/>
          <p:cNvSpPr>
            <a:spLocks noGrp="1"/>
          </p:cNvSpPr>
          <p:nvPr>
            <p:ph idx="1"/>
          </p:nvPr>
        </p:nvSpPr>
        <p:spPr/>
        <p:txBody>
          <a:bodyPr/>
          <a:lstStyle/>
          <a:p>
            <a:pPr algn="just"/>
            <a:r>
              <a:rPr lang="en-US" dirty="0"/>
              <a:t>   </a:t>
            </a:r>
            <a:r>
              <a:rPr lang="en-US" sz="2000" dirty="0"/>
              <a:t>The payment of wages is a crucial component in ensuring the well-being, satisfaction, and productivity of employees. </a:t>
            </a:r>
          </a:p>
          <a:p>
            <a:pPr algn="just"/>
            <a:r>
              <a:rPr lang="en-US" sz="2000" dirty="0"/>
              <a:t>     It is not only a legal obligation but also a moral responsibility of employers to pay fair wages on time.</a:t>
            </a:r>
          </a:p>
          <a:p>
            <a:pPr algn="just"/>
            <a:r>
              <a:rPr lang="en-US" sz="2000" dirty="0"/>
              <a:t>    Organizations that prioritize timely, transparent, and legal wage payments create a positive work environment, foster loyalty, and achieve better overall performance.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613" y="2714620"/>
            <a:ext cx="9747791" cy="1928826"/>
          </a:xfrm>
        </p:spPr>
        <p:txBody>
          <a:bodyPr>
            <a:normAutofit/>
          </a:bodyPr>
          <a:lstStyle/>
          <a:p>
            <a:pPr algn="ctr"/>
            <a:r>
              <a:rPr lang="en-US" sz="8000" b="1" i="1" dirty="0">
                <a:latin typeface="Copperplate Gothic Bold" panose="020E0705020206020404" pitchFamily="34" charset="0"/>
              </a:rPr>
              <a:t>   THANK YOU</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TotalTime>
  <Words>495</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Rounded MT Bold</vt:lpstr>
      <vt:lpstr>Copperplate Gothic Bold</vt:lpstr>
      <vt:lpstr>Trebuchet MS</vt:lpstr>
      <vt:lpstr>Wingdings 3</vt:lpstr>
      <vt:lpstr>Facet</vt:lpstr>
      <vt:lpstr>PAYMENT OF WAGES </vt:lpstr>
      <vt:lpstr>CONTENT</vt:lpstr>
      <vt:lpstr> INTRODUCTION TO PAYMENT OF WAGES</vt:lpstr>
      <vt:lpstr>     OBJECTIVES OF PAYMENT OF WAGES</vt:lpstr>
      <vt:lpstr>Key provisions </vt:lpstr>
      <vt:lpstr> Challenges in Payment of Wages</vt:lpstr>
      <vt:lpstr>     Case Study: Payment of Wages in a Manufacturing Company</vt:lpstr>
      <vt:lpstr>   Conclusion</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Sushree Jasmine Meher</dc:creator>
  <cp:lastModifiedBy>OWNER</cp:lastModifiedBy>
  <cp:revision>2</cp:revision>
  <dcterms:created xsi:type="dcterms:W3CDTF">2024-12-14T05:38:18Z</dcterms:created>
  <dcterms:modified xsi:type="dcterms:W3CDTF">2025-01-20T16:28:44Z</dcterms:modified>
</cp:coreProperties>
</file>